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0"/>
  </p:notesMasterIdLst>
  <p:sldIdLst>
    <p:sldId id="405" r:id="rId4"/>
    <p:sldId id="496" r:id="rId5"/>
    <p:sldId id="498" r:id="rId6"/>
    <p:sldId id="499" r:id="rId7"/>
    <p:sldId id="1870" r:id="rId8"/>
    <p:sldId id="1871" r:id="rId9"/>
    <p:sldId id="1869" r:id="rId10"/>
    <p:sldId id="1868" r:id="rId11"/>
    <p:sldId id="1867" r:id="rId12"/>
    <p:sldId id="1860" r:id="rId13"/>
    <p:sldId id="1861" r:id="rId14"/>
    <p:sldId id="1866" r:id="rId15"/>
    <p:sldId id="1865" r:id="rId16"/>
    <p:sldId id="1864" r:id="rId17"/>
    <p:sldId id="1862" r:id="rId18"/>
    <p:sldId id="1863" r:id="rId19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EC0C9-4E11-C64F-A993-E6AEB763E3BC}" v="1" dt="2021-09-01T05:38:14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A8EC0C9-4E11-C64F-A993-E6AEB763E3BC}"/>
    <pc:docChg chg="custSel modSld">
      <pc:chgData name="Khattab, Sherif" userId="c83b1e15-36f3-4f46-aceb-05aac24c545e" providerId="ADAL" clId="{AA8EC0C9-4E11-C64F-A993-E6AEB763E3BC}" dt="2021-09-01T05:38:14.049" v="1"/>
      <pc:docMkLst>
        <pc:docMk/>
      </pc:docMkLst>
      <pc:sldChg chg="delSp modSp mod">
        <pc:chgData name="Khattab, Sherif" userId="c83b1e15-36f3-4f46-aceb-05aac24c545e" providerId="ADAL" clId="{AA8EC0C9-4E11-C64F-A993-E6AEB763E3BC}" dt="2021-09-01T05:38:14.049" v="1"/>
        <pc:sldMkLst>
          <pc:docMk/>
          <pc:sldMk cId="1894775455" sldId="405"/>
        </pc:sldMkLst>
        <pc:spChg chg="mod">
          <ac:chgData name="Khattab, Sherif" userId="c83b1e15-36f3-4f46-aceb-05aac24c545e" providerId="ADAL" clId="{AA8EC0C9-4E11-C64F-A993-E6AEB763E3BC}" dt="2021-09-01T05:38:14.049" v="1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AA8EC0C9-4E11-C64F-A993-E6AEB763E3BC}" dt="2021-09-01T05:38:12.226" v="0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1501-2214/handouts" TargetMode="External"/><Relationship Id="rId2" Type="http://schemas.openxmlformats.org/officeDocument/2006/relationships/hyperlink" Target="https://cs1501-2214.github.io/handouts/TreeADT/Slid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TreeADT</a:t>
            </a:r>
            <a:r>
              <a:rPr lang="en-US"/>
              <a:t> Implementation</a:t>
            </a:r>
          </a:p>
          <a:p>
            <a:pPr lvl="1"/>
            <a:r>
              <a:rPr lang="en-US" err="1"/>
              <a:t>TreeInterface</a:t>
            </a:r>
            <a:r>
              <a:rPr lang="en-US"/>
              <a:t> and </a:t>
            </a:r>
            <a:r>
              <a:rPr lang="en-US" err="1"/>
              <a:t>BinaryTreeInterface</a:t>
            </a:r>
            <a:endParaRPr lang="en-US"/>
          </a:p>
          <a:p>
            <a:pPr lvl="1"/>
            <a:r>
              <a:rPr lang="en-US"/>
              <a:t>Linked Implementation</a:t>
            </a:r>
          </a:p>
          <a:p>
            <a:pPr lvl="2"/>
            <a:r>
              <a:rPr lang="en-US" err="1"/>
              <a:t>BinaryNode</a:t>
            </a:r>
            <a:endParaRPr lang="en-US"/>
          </a:p>
          <a:p>
            <a:pPr lvl="2"/>
            <a:r>
              <a:rPr lang="en-US" err="1"/>
              <a:t>BinaryTree</a:t>
            </a:r>
            <a:endParaRPr lang="en-US"/>
          </a:p>
          <a:p>
            <a:r>
              <a:rPr lang="en-US" err="1"/>
              <a:t>BinarySearchTree</a:t>
            </a:r>
            <a:endParaRPr lang="en-US"/>
          </a:p>
          <a:p>
            <a:pPr lvl="1"/>
            <a:r>
              <a:rPr lang="en-US" err="1"/>
              <a:t>SearchTreeInterface</a:t>
            </a:r>
            <a:endParaRPr lang="en-US"/>
          </a:p>
          <a:p>
            <a:pPr lvl="1"/>
            <a:r>
              <a:rPr lang="en-US" err="1"/>
              <a:t>BinarysearchTree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DD74-EB95-47D3-9ED2-6D8DD55D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D1F4-E837-4F96-9F51-0E48E82E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online at:</a:t>
            </a:r>
          </a:p>
          <a:p>
            <a:pPr lvl="1"/>
            <a:r>
              <a:rPr lang="en-US" dirty="0">
                <a:hlinkClick r:id="rId2"/>
              </a:rPr>
              <a:t>https://cs1501-2214.github.io/handouts/TreeADT/Slides/</a:t>
            </a:r>
            <a:endParaRPr lang="en-US" dirty="0"/>
          </a:p>
          <a:p>
            <a:r>
              <a:rPr lang="en-US" dirty="0"/>
              <a:t>The slides are under the </a:t>
            </a:r>
            <a:r>
              <a:rPr lang="en-US" dirty="0" err="1"/>
              <a:t>TreeADT</a:t>
            </a:r>
            <a:r>
              <a:rPr lang="en-US" dirty="0"/>
              <a:t>/slides folder in the handout repository</a:t>
            </a:r>
          </a:p>
          <a:p>
            <a:pPr lvl="1"/>
            <a:r>
              <a:rPr lang="en-US" dirty="0">
                <a:hlinkClick r:id="rId3"/>
              </a:rPr>
              <a:t>https://github.com/cs1501-2214/handouts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D596-6ED7-4EC0-BE08-9629518364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5766F-85AB-4B60-A2E9-0EE94ED9D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9289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41EA-2DD5-456B-AB1E-0FD0B5D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7BA2-DEEB-40CC-8411-2C5515C0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42C5-7A2E-4251-8440-806154E78C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6DD1B-53BA-42C7-8892-8DF9510C5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CF90F-86C2-4449-8588-23F8F9FD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8" y="1332012"/>
            <a:ext cx="8475673" cy="56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298F-D8C7-41B6-8B7B-1AA6659D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EE7A-9CA7-4D76-83C6-1688F47E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4C018-8DAF-41D4-A2B0-9F9956610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DFA87-12D0-4AA1-94A0-D719F9234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9F38-9D09-4D07-94EB-2427563D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9" y="1464511"/>
            <a:ext cx="7964871" cy="53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3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0A03-0A0D-4037-B378-D74A22F2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BinaryNode.copy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49B3-3AE6-46B4-84AF-85DB8F0A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B51E9-29B5-4BFC-B524-0F74ABFB4D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CE3FB-F067-4F3D-AA2E-0D7576BC3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BFBB-9F42-44A3-B07F-E2B7B4F9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7" y="1047995"/>
            <a:ext cx="8910802" cy="59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663B-1BCB-460C-A7AF-44C18D2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D46E-CA81-4F04-8FDC-A36AB1F947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464-32DB-441C-9EA3-7F3F31E0A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7DA1F-AAB4-4C1A-8C9D-658ECA4B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805501"/>
            <a:ext cx="9635885" cy="64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0AA5-9193-4E4B-BD3C-C8FA93CA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Corner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C03BD-C623-4BDA-96A8-4C6EE8D2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7F2E4-5547-4DAA-84F1-145F846636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EB23A-A796-4035-AEB4-97E576A942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598AE-4899-4CD6-9F22-668D21CE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" y="2410365"/>
            <a:ext cx="5095179" cy="3397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5692-0649-4F10-896A-ED5106B4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85" y="1433643"/>
            <a:ext cx="3857245" cy="5178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90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Homework 1, Homework 2, Lab 1, and Tophat questions are due on 2/8</a:t>
            </a:r>
          </a:p>
          <a:p>
            <a:pPr lvl="1"/>
            <a:r>
              <a:rPr lang="en-US"/>
              <a:t>Assignment 1 is due on 2/19</a:t>
            </a:r>
          </a:p>
          <a:p>
            <a:r>
              <a:rPr lang="en-US"/>
              <a:t>Piazza is the main communication mechanism with the teaching team</a:t>
            </a:r>
          </a:p>
          <a:p>
            <a:pPr lvl="1"/>
            <a:r>
              <a:rPr lang="en-US"/>
              <a:t>Slack is for student-to-student communication</a:t>
            </a:r>
          </a:p>
          <a:p>
            <a:r>
              <a:rPr lang="en-US" err="1"/>
              <a:t>SheInnovates</a:t>
            </a:r>
            <a:r>
              <a:rPr lang="en-US"/>
              <a:t>: Starting 2/5</a:t>
            </a:r>
          </a:p>
          <a:p>
            <a:pPr lvl="1"/>
            <a:r>
              <a:rPr lang="en-US"/>
              <a:t>Pitt’s only all-women hackathon</a:t>
            </a:r>
          </a:p>
          <a:p>
            <a:pPr lvl="1"/>
            <a:r>
              <a:rPr lang="en-US"/>
              <a:t>http://sheinnovates.us/</a:t>
            </a:r>
          </a:p>
          <a:p>
            <a:r>
              <a:rPr lang="en-US"/>
              <a:t>Job Talk: 2/5 at 1:00 pm</a:t>
            </a:r>
          </a:p>
          <a:p>
            <a:pPr lvl="1"/>
            <a:r>
              <a:rPr lang="en-US"/>
              <a:t>https://pitt.co1.qualtrics.com/jfe/form/SV_391YsRaJ4mPBUX3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/>
              <a:t>Tree ADT</a:t>
            </a:r>
          </a:p>
          <a:p>
            <a:pPr lvl="1"/>
            <a:r>
              <a:rPr lang="en-US"/>
              <a:t>Definitions</a:t>
            </a:r>
          </a:p>
          <a:p>
            <a:pPr lvl="1"/>
            <a:r>
              <a:rPr lang="en-US"/>
              <a:t>Traversals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Tail recursion</a:t>
            </a:r>
          </a:p>
          <a:p>
            <a:pPr lvl="1"/>
            <a:r>
              <a:rPr lang="en-US"/>
              <a:t>Are there other things besides tail recursion?</a:t>
            </a:r>
          </a:p>
          <a:p>
            <a:pPr lvl="1"/>
            <a:r>
              <a:rPr lang="en-US"/>
              <a:t>Understanding the tail recursive graphically</a:t>
            </a:r>
          </a:p>
          <a:p>
            <a:pPr lvl="1"/>
            <a:r>
              <a:rPr lang="en-US"/>
              <a:t>Why was the traversal tail recursion if there was a second recursive call</a:t>
            </a:r>
          </a:p>
          <a:p>
            <a:r>
              <a:rPr lang="en-US"/>
              <a:t>I’m still struggling with Runtime I get the theory but struggle to apply it</a:t>
            </a:r>
          </a:p>
          <a:p>
            <a:r>
              <a:rPr lang="en-US"/>
              <a:t>why </a:t>
            </a:r>
            <a:r>
              <a:rPr lang="en-US" err="1"/>
              <a:t>stringbuilder</a:t>
            </a:r>
            <a:r>
              <a:rPr lang="en-US"/>
              <a:t> is better than string objects</a:t>
            </a:r>
          </a:p>
          <a:p>
            <a:r>
              <a:rPr lang="en-US"/>
              <a:t>different binary tree traversal methods</a:t>
            </a:r>
          </a:p>
          <a:p>
            <a:pPr lvl="1"/>
            <a:r>
              <a:rPr lang="en-US"/>
              <a:t>level order traversal</a:t>
            </a:r>
          </a:p>
          <a:p>
            <a:pPr lvl="2"/>
            <a:r>
              <a:rPr lang="en-US"/>
              <a:t>level order code implementation</a:t>
            </a:r>
          </a:p>
          <a:p>
            <a:pPr lvl="1"/>
            <a:r>
              <a:rPr lang="en-US"/>
              <a:t>how to memorize preorder vs </a:t>
            </a:r>
            <a:r>
              <a:rPr lang="en-US" err="1"/>
              <a:t>inorder</a:t>
            </a:r>
            <a:r>
              <a:rPr lang="en-US"/>
              <a:t> vs </a:t>
            </a:r>
            <a:r>
              <a:rPr lang="en-US" err="1"/>
              <a:t>postorder</a:t>
            </a:r>
            <a:endParaRPr lang="en-US"/>
          </a:p>
          <a:p>
            <a:pPr lvl="1"/>
            <a:r>
              <a:rPr lang="en-US"/>
              <a:t>which traversals are most commonly used for binary trees</a:t>
            </a:r>
          </a:p>
          <a:p>
            <a:r>
              <a:rPr lang="en-US"/>
              <a:t>complete/full binary tree 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54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143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915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9C60-AE8D-4F03-A53F-591951C6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vs. Complete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79AE-91D4-4ED1-93DB-A6FBD081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3E061-18AA-45C7-B565-BC86FEF8E8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B27A-0966-46F1-B9B0-69BDD5FB2B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8F1EB-2406-449A-8779-F17351BB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6" y="741901"/>
            <a:ext cx="9364849" cy="62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5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471</Words>
  <Application>Microsoft Macintosh PowerPoint</Application>
  <PresentationFormat>Custom</PresentationFormat>
  <Paragraphs>89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Times New Roman</vt:lpstr>
      <vt:lpstr>1_Office Theme</vt:lpstr>
      <vt:lpstr>Office Theme</vt:lpstr>
      <vt:lpstr>2_Office Theme</vt:lpstr>
      <vt:lpstr>Algorithms and Data Structures 2 CS 1501</vt:lpstr>
      <vt:lpstr>Announcements</vt:lpstr>
      <vt:lpstr>Last lecture …</vt:lpstr>
      <vt:lpstr>Muddiest points</vt:lpstr>
      <vt:lpstr>Tail-recursive Examples</vt:lpstr>
      <vt:lpstr>Non-tail recursive Examples</vt:lpstr>
      <vt:lpstr>Tree Traversal Example 1</vt:lpstr>
      <vt:lpstr>Tree Traversal Example 2</vt:lpstr>
      <vt:lpstr>Full vs. Complete Tree</vt:lpstr>
      <vt:lpstr>This Lecture</vt:lpstr>
      <vt:lpstr>Code Walkthrough</vt:lpstr>
      <vt:lpstr>BinaryNode</vt:lpstr>
      <vt:lpstr>Tree Height</vt:lpstr>
      <vt:lpstr>BinaryNode.copy</vt:lpstr>
      <vt:lpstr>privateBuildTree Method</vt:lpstr>
      <vt:lpstr>privateBuildTree Corner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2021-09-01T05:38:15Z</dcterms:modified>
</cp:coreProperties>
</file>